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346" r:id="rId4"/>
    <p:sldId id="336" r:id="rId5"/>
    <p:sldId id="337" r:id="rId6"/>
    <p:sldId id="339" r:id="rId7"/>
    <p:sldId id="338" r:id="rId8"/>
    <p:sldId id="318" r:id="rId9"/>
    <p:sldId id="328" r:id="rId10"/>
    <p:sldId id="352" r:id="rId11"/>
    <p:sldId id="331" r:id="rId12"/>
    <p:sldId id="342" r:id="rId13"/>
    <p:sldId id="343" r:id="rId14"/>
    <p:sldId id="344" r:id="rId15"/>
    <p:sldId id="345" r:id="rId16"/>
    <p:sldId id="348" r:id="rId17"/>
    <p:sldId id="350" r:id="rId18"/>
    <p:sldId id="333" r:id="rId19"/>
    <p:sldId id="351" r:id="rId20"/>
    <p:sldId id="304" r:id="rId21"/>
    <p:sldId id="292" r:id="rId22"/>
    <p:sldId id="335" r:id="rId23"/>
    <p:sldId id="309" r:id="rId24"/>
    <p:sldId id="313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1" d="100"/>
          <a:sy n="61" d="100"/>
        </p:scale>
        <p:origin x="3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42684" y="1627095"/>
            <a:ext cx="10864601" cy="47467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and Problem Solving with C++: Walls and Mirrors, </a:t>
            </a:r>
            <a:r>
              <a:rPr lang="en-US" err="1"/>
              <a:t>Carrano</a:t>
            </a:r>
            <a:r>
              <a:rPr lang="en-US"/>
              <a:t> and Henry, ©  2013</a:t>
            </a:r>
          </a:p>
        </p:txBody>
      </p:sp>
    </p:spTree>
    <p:extLst>
      <p:ext uri="{BB962C8B-B14F-4D97-AF65-F5344CB8AC3E}">
        <p14:creationId xmlns:p14="http://schemas.microsoft.com/office/powerpoint/2010/main" val="368189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forum/beginner/6644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332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Programming Issues with </a:t>
            </a:r>
            <a:r>
              <a:rPr lang="en-US" dirty="0" err="1" smtClean="0"/>
              <a:t>OBJEct-oriented</a:t>
            </a:r>
            <a:r>
              <a:rPr lang="en-US" dirty="0" smtClean="0"/>
              <a:t> Languages</a:t>
            </a:r>
            <a:endParaRPr lang="en-US" dirty="0"/>
          </a:p>
          <a:p>
            <a:r>
              <a:rPr lang="en-US" dirty="0" smtClean="0"/>
              <a:t>Lecture 3. 141010.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Scientist of the week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45768" y="1815818"/>
            <a:ext cx="735087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/>
          </a:p>
          <a:p>
            <a:r>
              <a:rPr lang="en-US" sz="2800" b="1" dirty="0" smtClean="0"/>
              <a:t>Sir Timothy Berners-Lee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45768" y="3011828"/>
            <a:ext cx="62628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HTTP Protocol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Unlike Al Gore, he can claim to have invented the world wide web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Director of WWW Consortium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Knighted in 2004</a:t>
            </a:r>
          </a:p>
        </p:txBody>
      </p:sp>
      <p:sp>
        <p:nvSpPr>
          <p:cNvPr id="3" name="AutoShape 2" descr="data:image/jpeg;base64,/9j/4AAQSkZJRgABAQEAYABgAAD/2wBDAAoHBwkHBgoJCAkLCwoMDxkQDw4ODx4WFxIZJCAmJSMgIyIoLTkwKCo2KyIjMkQyNjs9QEBAJjBGS0U+Sjk/QD3/2wBDAQsLCw8NDx0QEB09KSMpPT09PT09PT09PT09PT09PT09PT09PT09PT09PT09PT09PT09PT09PT09PT09PT09PT3/wAARCACkAI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0PbRTqSgBppCQASSAAOSadWPruoC0gKnliOF9aUnZDirsz9e8Rx2sW1WYZB+7gfqa4GfVb7xBffZdOh3vjk7vlQepOOBVnUbS71u9EEbklj87k8E+30rrtH0ODRdPENuo3Hl3xy59655ytqzro0uZ2MXTPCcNgVmvJWubjrkfKi/Qd/xrQmQKvyD8KvTZAIrPkYhjWd29zt9nGK0Rnzwq2eME9aZbzNZzqxYsn16VckUHr3qlOQeMcVSZjOmmdPYai5TdDKzxj+EplR+I5rdtLtbqIOoA7Yz3rzmw1KbT7hjD8wPVD0au00KWKSBZYZVlWbMjOvQk+greLOGpCzNnJoyaWjFWZCUhp2KQikIac0U4iigCxik21Lt9qTbVDItvNcLqEj3eqzyTZ2RZB92/u/T1rvJW8qJ5MZKqWA9SBxXnSeY/2iaYZw5YdRyevSonqaUzW0KyDCS4IJJ+UEjHHsK2RBmMjFJpEOyxjLj5iMnIq3Ivyk9AK5pK7PQp6KxiXMRBPy5rKnG0ngCuklWORGPPHesPUYiCCvQnH41KRtzXM6Rug9apXC4arkowc88NjNR3UQOTVENGLMxDhhwQe1TaNrzeH9UaGRm+x3P7xQDwpPXA+ufzqG4X5zjis3V0/wBEik7q+PzrSJy1Vc9psrlLuBJI23K4yCO9WMVxvw5mllsJIycxRucDP3cgH8jzXb7a2WxxPRkW00bTUmKXFMki20VIRRQBZ20bakxRtplEJQEYbkd64nUdKksYDIjlkMjOFPY5/UV3mK57VpVmvTp8SEso3vjtWczeirpqwaW7vpsTScMRzzUWpyO0BCBQo43N3PoPU1aVPs8CRjnaKpz20dx+8lZgcYXHG0dx+Pf1Fc9zuUdDi7+ae1lKtfmLcfu/Nj8avW0F5JErNcCUfeJNY+teHturPcwrCImcsI4k24B5x7/U9q1/ClpJFIok3eVyNp5x/nmqei0YoXvqhs7hYyCMZPeqGo6jHFwzdu1anjIxQ25MGFKjnFecGVppD5jFjjJye1KKuOpLlNo30czfK351HqhH9nQ990uKz4GtZAfvRsOmehq5JDLdLp1pGm6WScgD16AfzrRLU5Zyuj074fac1toC3Eg2m45UY52jOCfzrqytRadZ/YdMtbX/AJ4xKmfcDFWdtbI429SLbRtqTFBFAiPFFPxRQBa20bakxSYplEe3msi5sFi1N7uMYaQYk77vStvbVe6szcpgSGM9NygHj8aiceZGtGfJLUzGTd7dqz71CqNtJPtWoVCE56CqF/Mixniudo9GDuzmp2UyY2ZxWxaQ7IQyJtB9q5i9vnmv/JtFLMeSQOB9a6ixhcRQeXOmSo3qW5/KlY20OU8YklMZzuP5Vx8MI35ZQcdiK67xf/x9MrHoeeeK5FZvIuQj8girjojGrZyJmtrcoVERUE9QehrovBumyXfiOxO/a0ELS7tu7o2O/TsM1ihQzAcc16Z8O9NNvpU19IBuuH2RnHIReP1YsauOrOStaMTq8UYp+KMVqcQzFIRT8UEUAR7aKkxRQBaxRinYpcUyiPFGKfikIoEc3qsjRW7lPvg8VQuWT7GrTDaTGHbnp7Vq6omLiQYyM5rnfEdrJqMEcKbgrjaxBxxXHJanqwd4plXS44bmN5omQAtj5e341Jd3kFijyERrIikh8AnPpS2eiWtpbJHCgiZR96P5fz9axNbEgYoJlcdhirRpZ23Od1zVbq/uXl8ryo5BwM5xWOkRc8k5HermotcoSuEIHFVLJZTP8zDBB7VRhJtPU0YCzSxIvzMzAKPU9BXvOnWI07TbazBB8iNUyBjJA5P55rxzwFp51PxhZJglLdjcPx0C9PzYivcMVcDkryu0iPFJipMUmKs5xmKQipMUYoAjxRT8UUAWKKq32r6fpilr+9trYf8ATWVVz+BrktU+LnhuwJW3lnvpB0EEeFz9Wx+maYzt6gu7qCxtZLm6lSGCMbmdzgAV5Hqfxm1G5UrpdlBaA9HkPmv/AEA/I1yd/r2o6sDJqN7PcMuT87nAPsOg/AVSiB7QNQi1WP7THnbIqttxgqCoZc++1lP41EVAYK4/3TXCx61N4fstA1LDSWN9p8Mdwg7Oi7dw9wpH1H0rtrO9g1O2V4XDKwyCDXJVi4yPQoTvBFe7V43+XkelcjrA3yOwHPPA7V2d2JI4ycbiOhHWuJ1SfFwxk49RUxOlyVtTlrwmVhuJBHaoMmMnB5IxT7uYPcMV6VSlnEYLP2rQ5pNXPSfhTrWj2V1cWFw4h1O7ZfLdzxIo6ID2OcnHfNer4r5U1YkS2pOAWtY2bHqef6it/RPih4l0XYgvvtcK4/dXa+YMf733h+dbJaHDP3nc+iyKMV5hpPxx0+famr6bPbHHMluwlXPrg4I/Wu+0fxHpHiCPfpOoQXOOSith1+qnkflQTY0SKTFPxRjFAhhFFONFAHydLcSSSF2Ysx6sxyT+NRqctmmE1JGK0KLKNjAq2GzCQe4qgp5xVpW+QiqRLPQ7a1OpfCq2VeXtoFnjI6/KSjj8Mr+VYWka1L4angj3yPZzxrLGzDpnqPwYMPwrd+GV6smgS29wS0NvdtG49IplAb9TmsnV9NFrpF3p19MYV0y+3jBGXjf5W2gnkhgCB6MaipHmRdKbhI7eDxDb31urIw5HrWF4jEV3atuADdQ44P8A9euT03SfEdsFKadP5LEbWdlVWB7gk4x702bWWu8wvIRtODtfI/OuX2bi7nZ7VSVinNtjyqnJHeqUtq90+zsWCn6ngf1P4VpeSJQPsqrI5O0fMOW9B3Jo1yKPTbn7BC/nPanbPIpwJLhh8+3/AGVGEH0J71pCOtzGpNWsYetXKXGpMY+UUYU+2eP8+1UT1okcvMzEg8446YpK1MBwNTQzSQSrLFI8ciHKujFWB9iORUHbNOHSmB3/AIf+Luv6UVjvnXU7cdRccSAezjn8816n4b+I+geJNkcVz9ku24+z3JCkn/ZPRvwOfavm7NLmlYD66PX6UV8/+BfiTqWiana2mo3b3GkuwidJTkwgnAZW6gDuOmM+1FKwrHDCpEI9aYKXIFaIGSITuOamEnUVVL/LxT42piZ2Pw11CGPXrrS7tgsGoRH5icYZAT/LJ/Cuf8SeIbjxNqr6lcARguEjRf4FCgD8eMk+tVbYmK+SRX8sgEh/7vv+Wa2PEnhxNIe7jsLiG+s2/wBKgmgyVKBirD0yCyg8mk+weZdS3tdR0iysU0+CLUZIm8qcID5kqsQ0ZXsTg/mPWq1yY7u4tZWjSa4nURIfLWNIyqg42KNpHPHH15FW5YLiOzv7i2Kl9Pu4r6Db12yjJx7ZWM/X61FrVzFHqNzc2ZxBG895GMYwGAjT/wAez+VFtBX1Mme4vbuFLyS6kDxW32lCGx5WJNq7cdDnnNM1AOgXcG84onDdTLINxP5HP4itK4sPKstWhYEGysbONgPd1LfqTUV3aMLK71JmjP2V2QKHB/euByPUKDgf7opMEcxIArkLyo4B9aQUsp+bHtTVNIod35pxpAaRTwfrQA4U40xTTz0pgIvU96Kap+Y/SipAlHFMckMPenU1hkZ9KsQvanI1M7ULQBM7lQGH0/Piu30GLbY29g0hkSbQ7qbYeis/PH/fpa4VzmM10vhrUGgBuZRuC2Elqv0Lqv8AJjR1ES2VxJYS6eVXcbixkhkRuhG50Q/gQh/4CKnksLa50LVLl7rbIblYEi46Rnaq88ndnJx7Hsas6jarH4q8PQIBhrK2B+rybj/6FVQQK2gtNjJXWzz7bAf6U2JE2qBzZ+LpXADm+iRsegaXA/8AHRWd4ybZeSWaqsccbxyLgcvuij6n2xx7E1t6rFj/AITW2PUX8Tfm8o/rWP4+wPEYUfw2tux+phSgDj5DmQ0opueSaUGoKHE4BpM0E5IFJQA5Tg1ITxUQPNSk5WgCPPJNFMzRSGWiKaOtP7U0itBDOnWlU0H1pB2pASnlD9K2tIh8zwjrcoPz20cbD/gUoH9KxFNbnhyXdo/iO1P/AC0so2A9dtwn/wAUaBHVQ7b/AMZ6c4PFr9jj/AeUv86pDC+FJz6azk/9+zTfCk5HjG0WTrcC0Zef9qM/0pz5/wCEVu8Af8hn/wBpGqRLNLUYt+u+OB/dlhb/AMiH/GuX+IDY8VXw/uw2yj/vwldfegDWfHB774v/AEZXCeNbj7R4lv3ByC6L/wB8xqP6VL2GtznactJRnipKHDqaQ0DpSGgBwPNOY4WmL1pzkbaBkY4opO1FIC/2pjUUVoSMFNPWiikMkStTw4cX94o+69o4Yeo3Kf5gUUUEnQ+H+PGvhn/rnbf+hVZVf+KVuj3/ALYB/wDIRooqkSauoHGu+NgOnmxf+jK8z1pi+ozsxyTK2T+NFFJ7FLczqXtRRUFi0h60UUCBetK3Q0UUDGUUUUgP/9k="/>
          <p:cNvSpPr>
            <a:spLocks noChangeAspect="1" noChangeArrowheads="1"/>
          </p:cNvSpPr>
          <p:nvPr/>
        </p:nvSpPr>
        <p:spPr bwMode="auto">
          <a:xfrm>
            <a:off x="63500" y="-746125"/>
            <a:ext cx="12954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1815818"/>
            <a:ext cx="4049986" cy="442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98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1227221" y="43894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File IO</a:t>
            </a:r>
            <a:endParaRPr lang="en-US" altLang="ja-JP" sz="3200" dirty="0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1227221" y="2462464"/>
            <a:ext cx="91440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In C:				</a:t>
            </a:r>
            <a:r>
              <a:rPr lang="en-US" altLang="en-US" sz="1400" dirty="0" smtClean="0"/>
              <a:t>		</a:t>
            </a:r>
            <a:r>
              <a:rPr lang="en-US" altLang="en-US" sz="1400" dirty="0" smtClean="0">
                <a:solidFill>
                  <a:schemeClr val="accent2"/>
                </a:solidFill>
              </a:rPr>
              <a:t>In </a:t>
            </a:r>
            <a:r>
              <a:rPr lang="en-US" altLang="en-US" sz="1400" dirty="0">
                <a:solidFill>
                  <a:schemeClr val="accent2"/>
                </a:solidFill>
              </a:rPr>
              <a:t>C++:</a:t>
            </a:r>
            <a:r>
              <a:rPr lang="en-US" altLang="en-US" sz="1400" dirty="0"/>
              <a:t>			</a:t>
            </a:r>
            <a:r>
              <a:rPr lang="en-US" altLang="en-US" sz="1400" dirty="0" smtClean="0"/>
              <a:t>		In </a:t>
            </a:r>
            <a:r>
              <a:rPr lang="en-US" altLang="en-US" sz="1400" dirty="0"/>
              <a:t>Java: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FILE *</a:t>
            </a:r>
            <a:r>
              <a:rPr lang="en-US" altLang="en-US" sz="1400" dirty="0" err="1" smtClean="0"/>
              <a:t>fp</a:t>
            </a:r>
            <a:r>
              <a:rPr lang="en-US" altLang="en-US" sz="1400" dirty="0" smtClean="0"/>
              <a:t>;</a:t>
            </a:r>
            <a:r>
              <a:rPr lang="en-US" altLang="en-US" sz="1400" dirty="0"/>
              <a:t>	</a:t>
            </a:r>
            <a:r>
              <a:rPr lang="en-US" altLang="en-US" sz="1400" dirty="0" smtClean="0"/>
              <a:t>				</a:t>
            </a:r>
            <a:r>
              <a:rPr lang="en-US" altLang="en-US" sz="1400" dirty="0" err="1" smtClean="0">
                <a:solidFill>
                  <a:schemeClr val="accent2"/>
                </a:solidFill>
              </a:rPr>
              <a:t>ifstream</a:t>
            </a:r>
            <a:r>
              <a:rPr lang="en-US" altLang="en-US" sz="1400" dirty="0" smtClean="0">
                <a:solidFill>
                  <a:schemeClr val="accent2"/>
                </a:solidFill>
              </a:rPr>
              <a:t> </a:t>
            </a:r>
            <a:r>
              <a:rPr lang="en-US" altLang="en-US" sz="1400" dirty="0" err="1">
                <a:solidFill>
                  <a:schemeClr val="accent2"/>
                </a:solidFill>
              </a:rPr>
              <a:t>inFile</a:t>
            </a:r>
            <a:r>
              <a:rPr lang="en-US" altLang="en-US" sz="1400" dirty="0">
                <a:solidFill>
                  <a:schemeClr val="accent2"/>
                </a:solidFill>
              </a:rPr>
              <a:t>(“name.dat”);</a:t>
            </a:r>
            <a:r>
              <a:rPr lang="en-US" altLang="en-US" sz="1400" dirty="0"/>
              <a:t>	</a:t>
            </a:r>
            <a:r>
              <a:rPr lang="en-US" altLang="en-US" sz="1400" dirty="0" smtClean="0"/>
              <a:t>	import </a:t>
            </a:r>
            <a:r>
              <a:rPr lang="en-US" altLang="en-US" sz="1400" dirty="0"/>
              <a:t>java.io</a:t>
            </a:r>
            <a:r>
              <a:rPr lang="en-US" altLang="en-US" sz="1400" dirty="0" smtClean="0"/>
              <a:t>.*;</a:t>
            </a:r>
            <a:r>
              <a:rPr lang="en-US" altLang="en-US" sz="1400" dirty="0"/>
              <a:t>				</a:t>
            </a:r>
            <a:r>
              <a:rPr lang="en-US" altLang="en-US" sz="1400" dirty="0">
                <a:solidFill>
                  <a:schemeClr val="accent1"/>
                </a:solidFill>
              </a:rPr>
              <a:t>	</a:t>
            </a:r>
            <a:endParaRPr lang="en-US" altLang="en-US" sz="14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							or					</a:t>
            </a:r>
            <a:r>
              <a:rPr lang="en-US" altLang="en-US" sz="1400" dirty="0" err="1" smtClean="0"/>
              <a:t>FileInputStream</a:t>
            </a:r>
            <a:r>
              <a:rPr lang="en-US" altLang="en-US" sz="1400" dirty="0" smtClean="0"/>
              <a:t> </a:t>
            </a:r>
            <a:r>
              <a:rPr lang="en-US" altLang="en-US" sz="1400" dirty="0" err="1"/>
              <a:t>infile</a:t>
            </a:r>
            <a:r>
              <a:rPr lang="en-US" altLang="en-US" sz="1400" dirty="0"/>
              <a:t>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				</a:t>
            </a:r>
            <a:r>
              <a:rPr lang="en-US" altLang="en-US" sz="1400" dirty="0" smtClean="0"/>
              <a:t>		</a:t>
            </a:r>
            <a:r>
              <a:rPr lang="en-US" altLang="en-US" sz="1400" dirty="0" err="1" smtClean="0">
                <a:solidFill>
                  <a:schemeClr val="accent2"/>
                </a:solidFill>
              </a:rPr>
              <a:t>ifstream</a:t>
            </a:r>
            <a:r>
              <a:rPr lang="en-US" altLang="en-US" sz="1400" dirty="0" smtClean="0">
                <a:solidFill>
                  <a:schemeClr val="accent2"/>
                </a:solidFill>
              </a:rPr>
              <a:t> </a:t>
            </a:r>
            <a:r>
              <a:rPr lang="en-US" altLang="en-US" sz="1400" dirty="0" err="1">
                <a:solidFill>
                  <a:schemeClr val="accent2"/>
                </a:solidFill>
              </a:rPr>
              <a:t>inFile</a:t>
            </a:r>
            <a:r>
              <a:rPr lang="en-US" altLang="en-US" sz="1400" dirty="0">
                <a:solidFill>
                  <a:schemeClr val="accent2"/>
                </a:solidFill>
              </a:rPr>
              <a:t>;</a:t>
            </a:r>
            <a:r>
              <a:rPr lang="en-US" altLang="en-US" sz="1400" dirty="0"/>
              <a:t>		</a:t>
            </a:r>
            <a:r>
              <a:rPr lang="en-US" altLang="en-US" sz="1400" dirty="0" smtClean="0"/>
              <a:t>		new </a:t>
            </a:r>
            <a:r>
              <a:rPr lang="en-US" altLang="en-US" sz="1400" dirty="0" err="1"/>
              <a:t>FileInputStream</a:t>
            </a:r>
            <a:r>
              <a:rPr lang="en-US" altLang="en-US" sz="1400" dirty="0"/>
              <a:t>( “name.dat”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if ((</a:t>
            </a:r>
            <a:r>
              <a:rPr lang="en-US" altLang="en-US" sz="1400" dirty="0" err="1"/>
              <a:t>fp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fopen</a:t>
            </a:r>
            <a:r>
              <a:rPr lang="en-US" altLang="en-US" sz="1400" dirty="0"/>
              <a:t>( “name.dat”, “r” ))	</a:t>
            </a:r>
            <a:r>
              <a:rPr lang="en-US" altLang="en-US" sz="1400" dirty="0" err="1" smtClean="0">
                <a:solidFill>
                  <a:schemeClr val="accent2"/>
                </a:solidFill>
              </a:rPr>
              <a:t>inFile.open</a:t>
            </a:r>
            <a:r>
              <a:rPr lang="en-US" altLang="en-US" sz="1400" dirty="0">
                <a:solidFill>
                  <a:schemeClr val="accent2"/>
                </a:solidFill>
              </a:rPr>
              <a:t>(“name.dat”);</a:t>
            </a:r>
            <a:r>
              <a:rPr lang="en-US" altLang="en-US" sz="1400" dirty="0"/>
              <a:t>		</a:t>
            </a:r>
            <a:r>
              <a:rPr lang="en-US" altLang="en-US" sz="1400" dirty="0" smtClean="0"/>
              <a:t>	</a:t>
            </a:r>
            <a:r>
              <a:rPr lang="en-US" altLang="en-US" sz="1400" dirty="0" err="1" smtClean="0"/>
              <a:t>ObjectInputStream</a:t>
            </a:r>
            <a:r>
              <a:rPr lang="en-US" altLang="en-US" sz="1400" dirty="0" smtClean="0"/>
              <a:t> </a:t>
            </a:r>
            <a:r>
              <a:rPr lang="en-US" altLang="en-US" sz="1400" dirty="0"/>
              <a:t>input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    != NULL {			</a:t>
            </a:r>
            <a:r>
              <a:rPr lang="en-US" altLang="en-US" sz="1400" dirty="0" smtClean="0"/>
              <a:t>	</a:t>
            </a:r>
            <a:r>
              <a:rPr lang="en-US" altLang="en-US" sz="1400" dirty="0" smtClean="0">
                <a:solidFill>
                  <a:schemeClr val="accent2"/>
                </a:solidFill>
              </a:rPr>
              <a:t>if </a:t>
            </a:r>
            <a:r>
              <a:rPr lang="en-US" altLang="en-US" sz="1400" dirty="0">
                <a:solidFill>
                  <a:schemeClr val="accent2"/>
                </a:solidFill>
              </a:rPr>
              <a:t>( </a:t>
            </a:r>
            <a:r>
              <a:rPr lang="en-US" altLang="en-US" sz="1400" dirty="0" err="1">
                <a:solidFill>
                  <a:schemeClr val="accent2"/>
                </a:solidFill>
              </a:rPr>
              <a:t>inFile</a:t>
            </a:r>
            <a:r>
              <a:rPr lang="en-US" altLang="en-US" sz="1400" dirty="0">
                <a:solidFill>
                  <a:schemeClr val="accent2"/>
                </a:solidFill>
              </a:rPr>
              <a:t> ) { // true of false</a:t>
            </a:r>
            <a:r>
              <a:rPr lang="en-US" altLang="en-US" sz="1400" dirty="0"/>
              <a:t>	</a:t>
            </a:r>
            <a:r>
              <a:rPr lang="en-US" altLang="en-US" sz="1400" dirty="0" smtClean="0"/>
              <a:t>	new </a:t>
            </a:r>
            <a:r>
              <a:rPr lang="en-US" altLang="en-US" sz="1400" dirty="0" err="1"/>
              <a:t>ObjectInputStream</a:t>
            </a:r>
            <a:r>
              <a:rPr lang="en-US" altLang="en-US" sz="1400" dirty="0"/>
              <a:t>(  </a:t>
            </a:r>
            <a:r>
              <a:rPr lang="en-US" altLang="en-US" sz="1400" dirty="0" err="1"/>
              <a:t>infile</a:t>
            </a:r>
            <a:r>
              <a:rPr lang="en-US" altLang="en-US" sz="1400" dirty="0"/>
              <a:t>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	</a:t>
            </a:r>
            <a:r>
              <a:rPr lang="en-US" altLang="en-US" sz="1400" dirty="0" err="1"/>
              <a:t>fscanf</a:t>
            </a:r>
            <a:r>
              <a:rPr lang="en-US" altLang="en-US" sz="1400" dirty="0"/>
              <a:t>( </a:t>
            </a:r>
            <a:r>
              <a:rPr lang="en-US" altLang="en-US" sz="1400" dirty="0" err="1"/>
              <a:t>fp</a:t>
            </a:r>
            <a:r>
              <a:rPr lang="en-US" altLang="en-US" sz="1400" dirty="0"/>
              <a:t>, “%d”, &amp;</a:t>
            </a:r>
            <a:r>
              <a:rPr lang="en-US" altLang="en-US" sz="1400" dirty="0" err="1"/>
              <a:t>i</a:t>
            </a:r>
            <a:r>
              <a:rPr lang="en-US" altLang="en-US" sz="1400" dirty="0"/>
              <a:t> );		</a:t>
            </a:r>
            <a:r>
              <a:rPr lang="en-US" altLang="en-US" sz="1400" dirty="0" smtClean="0"/>
              <a:t>	</a:t>
            </a:r>
            <a:r>
              <a:rPr lang="en-US" altLang="en-US" sz="1400" dirty="0" err="1" smtClean="0">
                <a:solidFill>
                  <a:schemeClr val="accent2"/>
                </a:solidFill>
              </a:rPr>
              <a:t>inFile</a:t>
            </a:r>
            <a:r>
              <a:rPr lang="en-US" altLang="en-US" sz="1400" dirty="0" smtClean="0">
                <a:solidFill>
                  <a:schemeClr val="accent2"/>
                </a:solidFill>
              </a:rPr>
              <a:t> </a:t>
            </a:r>
            <a:r>
              <a:rPr lang="en-US" altLang="en-US" sz="1400" dirty="0">
                <a:solidFill>
                  <a:schemeClr val="accent2"/>
                </a:solidFill>
              </a:rPr>
              <a:t>&gt;&gt; </a:t>
            </a:r>
            <a:r>
              <a:rPr lang="en-US" altLang="en-US" sz="1400" dirty="0" err="1">
                <a:solidFill>
                  <a:schemeClr val="accent2"/>
                </a:solidFill>
              </a:rPr>
              <a:t>i</a:t>
            </a:r>
            <a:r>
              <a:rPr lang="en-US" altLang="en-US" sz="1400" dirty="0">
                <a:solidFill>
                  <a:schemeClr val="accent2"/>
                </a:solidFill>
              </a:rPr>
              <a:t>;	</a:t>
            </a:r>
            <a:r>
              <a:rPr lang="en-US" altLang="en-US" sz="1400" dirty="0"/>
              <a:t>		</a:t>
            </a:r>
            <a:r>
              <a:rPr lang="en-US" altLang="en-US" sz="1400" dirty="0" smtClean="0"/>
              <a:t>	try </a:t>
            </a:r>
            <a:r>
              <a:rPr lang="en-US" altLang="en-US" sz="1400" dirty="0"/>
              <a:t>{ </a:t>
            </a:r>
            <a:r>
              <a:rPr lang="en-US" altLang="en-US" sz="1400" dirty="0" err="1"/>
              <a:t>i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input.readInt</a:t>
            </a:r>
            <a:r>
              <a:rPr lang="en-US" altLang="en-US" sz="1400" dirty="0"/>
              <a:t>(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	</a:t>
            </a:r>
            <a:r>
              <a:rPr lang="en-US" altLang="en-US" sz="1400" dirty="0" err="1"/>
              <a:t>fclose</a:t>
            </a:r>
            <a:r>
              <a:rPr lang="en-US" altLang="en-US" sz="1400" dirty="0"/>
              <a:t>(</a:t>
            </a:r>
            <a:r>
              <a:rPr lang="en-US" altLang="en-US" sz="1400" dirty="0" err="1"/>
              <a:t>fp</a:t>
            </a:r>
            <a:r>
              <a:rPr lang="en-US" altLang="en-US" sz="1400" dirty="0"/>
              <a:t>);				</a:t>
            </a:r>
            <a:r>
              <a:rPr lang="en-US" altLang="en-US" sz="1400" dirty="0" smtClean="0"/>
              <a:t>	</a:t>
            </a:r>
            <a:r>
              <a:rPr lang="en-US" altLang="en-US" sz="1400" dirty="0" err="1" smtClean="0">
                <a:solidFill>
                  <a:schemeClr val="accent2"/>
                </a:solidFill>
              </a:rPr>
              <a:t>inFile.close</a:t>
            </a:r>
            <a:r>
              <a:rPr lang="en-US" altLang="en-US" sz="1400" dirty="0">
                <a:solidFill>
                  <a:schemeClr val="accent2"/>
                </a:solidFill>
              </a:rPr>
              <a:t>( </a:t>
            </a:r>
            <a:r>
              <a:rPr lang="en-US" altLang="en-US" sz="1400" dirty="0" smtClean="0">
                <a:solidFill>
                  <a:schemeClr val="accent2"/>
                </a:solidFill>
              </a:rPr>
              <a:t>);</a:t>
            </a:r>
            <a:r>
              <a:rPr lang="en-US" altLang="en-US" sz="1400" dirty="0"/>
              <a:t>	</a:t>
            </a:r>
            <a:r>
              <a:rPr lang="en-US" altLang="en-US" sz="1400" dirty="0" smtClean="0"/>
              <a:t>			} </a:t>
            </a:r>
            <a:r>
              <a:rPr lang="en-US" altLang="en-US" sz="1400" dirty="0"/>
              <a:t>catch ( </a:t>
            </a:r>
            <a:r>
              <a:rPr lang="en-US" altLang="en-US" sz="1400" dirty="0" err="1"/>
              <a:t>EOFException</a:t>
            </a:r>
            <a:r>
              <a:rPr lang="en-US" altLang="en-US" sz="1400" dirty="0"/>
              <a:t> e 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}</a:t>
            </a:r>
            <a:r>
              <a:rPr lang="en-US" altLang="en-US" sz="1400" dirty="0"/>
              <a:t>		</a:t>
            </a:r>
            <a:r>
              <a:rPr lang="en-US" altLang="en-US" sz="1400" dirty="0" smtClean="0"/>
              <a:t>				</a:t>
            </a:r>
            <a:r>
              <a:rPr lang="en-US" altLang="en-US" sz="1400" dirty="0">
                <a:solidFill>
                  <a:schemeClr val="accent2"/>
                </a:solidFill>
              </a:rPr>
              <a:t>}</a:t>
            </a:r>
            <a:r>
              <a:rPr lang="en-US" altLang="en-US" sz="1400" dirty="0"/>
              <a:t>		</a:t>
            </a:r>
            <a:r>
              <a:rPr lang="en-US" altLang="en-US" sz="1400" dirty="0" smtClean="0"/>
              <a:t>					</a:t>
            </a:r>
            <a:r>
              <a:rPr lang="en-US" altLang="en-US" sz="1400" dirty="0" err="1" smtClean="0"/>
              <a:t>input.close</a:t>
            </a:r>
            <a:r>
              <a:rPr lang="en-US" altLang="en-US" sz="1400" dirty="0"/>
              <a:t>(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							</a:t>
            </a:r>
            <a:r>
              <a:rPr lang="en-US" altLang="en-US" sz="1400" dirty="0" smtClean="0"/>
              <a:t>					}	</a:t>
            </a:r>
            <a:endParaRPr lang="en-US" altLang="en-US" sz="1400" dirty="0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581400" y="5486401"/>
            <a:ext cx="454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Note: for output, use </a:t>
            </a:r>
            <a:r>
              <a:rPr lang="en-US" altLang="en-US" sz="2800" dirty="0" err="1"/>
              <a:t>ofstream</a:t>
            </a:r>
            <a:r>
              <a:rPr lang="en-US" alt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106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IO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Read in form the console the name of a file.</a:t>
            </a:r>
          </a:p>
          <a:p>
            <a:r>
              <a:rPr lang="en-US" dirty="0" smtClean="0"/>
              <a:t>The file contains strings (names) which is your team’s roster.</a:t>
            </a:r>
          </a:p>
          <a:p>
            <a:r>
              <a:rPr lang="en-US" dirty="0" smtClean="0"/>
              <a:t>Read in your roster; close the file.</a:t>
            </a:r>
          </a:p>
          <a:p>
            <a:r>
              <a:rPr lang="en-US" dirty="0" smtClean="0"/>
              <a:t>User inputs to console a name to look for on the team.  Confirm or deny.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972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9186" y="236483"/>
            <a:ext cx="608549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"Input 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file"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cin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&gt;&gt;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fName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inFile.open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getline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inFile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name))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roster.push_back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(name);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inFile.close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"Input player you are looking for: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cin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&gt;&gt; name;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onTeam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roster.size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(roster[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== name)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onTeam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break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74676" y="3560470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onTeam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name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 is on the team."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name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 is not on the team."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08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Recursive Solutions</a:t>
            </a:r>
          </a:p>
        </p:txBody>
      </p:sp>
      <p:sp>
        <p:nvSpPr>
          <p:cNvPr id="20483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588168" y="2053389"/>
            <a:ext cx="8716295" cy="43204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   </a:t>
            </a:r>
            <a:r>
              <a:rPr lang="en-US" altLang="en-US" sz="2800" dirty="0" smtClean="0"/>
              <a:t>A recursive solution calls itself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  Each recursive call solves an identical, smaller problem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  Test for base case enables recursive calls to stop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  Eventually one of smaller calls will be base case</a:t>
            </a:r>
          </a:p>
        </p:txBody>
      </p:sp>
      <p:sp>
        <p:nvSpPr>
          <p:cNvPr id="2048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Data Structures and Problem Solving with C++: Walls and Mirrors, Carrano and Henry, ©  2013</a:t>
            </a:r>
          </a:p>
        </p:txBody>
      </p:sp>
    </p:spTree>
    <p:extLst>
      <p:ext uri="{BB962C8B-B14F-4D97-AF65-F5344CB8AC3E}">
        <p14:creationId xmlns:p14="http://schemas.microsoft.com/office/powerpoint/2010/main" val="384555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example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97280" y="1847812"/>
            <a:ext cx="10864601" cy="4746719"/>
          </a:xfrm>
        </p:spPr>
        <p:txBody>
          <a:bodyPr/>
          <a:lstStyle/>
          <a:p>
            <a:r>
              <a:rPr lang="en-US" dirty="0" smtClean="0"/>
              <a:t>Write a recursive function which sums up all numbers from 1 to n.</a:t>
            </a:r>
          </a:p>
          <a:p>
            <a:r>
              <a:rPr lang="en-US" dirty="0" smtClean="0"/>
              <a:t>Write the same function iteratively.</a:t>
            </a:r>
          </a:p>
          <a:p>
            <a:r>
              <a:rPr lang="en-US" dirty="0" smtClean="0"/>
              <a:t>What is the difference in execution?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41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Oval 2"/>
          <p:cNvSpPr>
            <a:spLocks noChangeArrowheads="1"/>
          </p:cNvSpPr>
          <p:nvPr/>
        </p:nvSpPr>
        <p:spPr bwMode="auto">
          <a:xfrm>
            <a:off x="2743200" y="4960901"/>
            <a:ext cx="7924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Babies        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43652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Recursion 2: Multiplying Mice</a:t>
            </a: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1676401" y="1989102"/>
            <a:ext cx="1050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Month 1</a:t>
            </a:r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1676401" y="2522502"/>
            <a:ext cx="1050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Month 2</a:t>
            </a:r>
          </a:p>
        </p:txBody>
      </p:sp>
      <p:sp>
        <p:nvSpPr>
          <p:cNvPr id="19465" name="Text Box 7"/>
          <p:cNvSpPr txBox="1">
            <a:spLocks noChangeArrowheads="1"/>
          </p:cNvSpPr>
          <p:nvPr/>
        </p:nvSpPr>
        <p:spPr bwMode="auto">
          <a:xfrm>
            <a:off x="1676401" y="3589302"/>
            <a:ext cx="1050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Month 4</a:t>
            </a:r>
          </a:p>
        </p:txBody>
      </p:sp>
      <p:sp>
        <p:nvSpPr>
          <p:cNvPr id="19466" name="Text Box 8"/>
          <p:cNvSpPr txBox="1">
            <a:spLocks noChangeArrowheads="1"/>
          </p:cNvSpPr>
          <p:nvPr/>
        </p:nvSpPr>
        <p:spPr bwMode="auto">
          <a:xfrm>
            <a:off x="1676401" y="4122702"/>
            <a:ext cx="1050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Month 5</a:t>
            </a:r>
          </a:p>
        </p:txBody>
      </p:sp>
      <p:sp>
        <p:nvSpPr>
          <p:cNvPr id="19467" name="Text Box 9"/>
          <p:cNvSpPr txBox="1">
            <a:spLocks noChangeArrowheads="1"/>
          </p:cNvSpPr>
          <p:nvPr/>
        </p:nvSpPr>
        <p:spPr bwMode="auto">
          <a:xfrm>
            <a:off x="1676401" y="3055902"/>
            <a:ext cx="1050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Month 3</a:t>
            </a:r>
          </a:p>
        </p:txBody>
      </p:sp>
      <p:sp>
        <p:nvSpPr>
          <p:cNvPr id="19468" name="Text Box 10"/>
          <p:cNvSpPr txBox="1">
            <a:spLocks noChangeArrowheads="1"/>
          </p:cNvSpPr>
          <p:nvPr/>
        </p:nvSpPr>
        <p:spPr bwMode="auto">
          <a:xfrm>
            <a:off x="1676401" y="4656102"/>
            <a:ext cx="1050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Month 6</a:t>
            </a:r>
          </a:p>
        </p:txBody>
      </p:sp>
      <p:grpSp>
        <p:nvGrpSpPr>
          <p:cNvPr id="19469" name="Group 11"/>
          <p:cNvGrpSpPr>
            <a:grpSpLocks/>
          </p:cNvGrpSpPr>
          <p:nvPr/>
        </p:nvGrpSpPr>
        <p:grpSpPr bwMode="auto">
          <a:xfrm>
            <a:off x="2819400" y="1989102"/>
            <a:ext cx="914400" cy="428625"/>
            <a:chOff x="2064" y="1104"/>
            <a:chExt cx="576" cy="270"/>
          </a:xfrm>
        </p:grpSpPr>
        <p:pic>
          <p:nvPicPr>
            <p:cNvPr id="19521" name="Picture 12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522" name="Picture 13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470" name="Group 14"/>
          <p:cNvGrpSpPr>
            <a:grpSpLocks/>
          </p:cNvGrpSpPr>
          <p:nvPr/>
        </p:nvGrpSpPr>
        <p:grpSpPr bwMode="auto">
          <a:xfrm>
            <a:off x="2895600" y="3055902"/>
            <a:ext cx="914400" cy="428625"/>
            <a:chOff x="2064" y="1104"/>
            <a:chExt cx="576" cy="270"/>
          </a:xfrm>
        </p:grpSpPr>
        <p:pic>
          <p:nvPicPr>
            <p:cNvPr id="19519" name="Picture 15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520" name="Picture 16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471" name="Group 17"/>
          <p:cNvGrpSpPr>
            <a:grpSpLocks/>
          </p:cNvGrpSpPr>
          <p:nvPr/>
        </p:nvGrpSpPr>
        <p:grpSpPr bwMode="auto">
          <a:xfrm>
            <a:off x="5791200" y="3589302"/>
            <a:ext cx="914400" cy="428625"/>
            <a:chOff x="2064" y="1104"/>
            <a:chExt cx="576" cy="270"/>
          </a:xfrm>
        </p:grpSpPr>
        <p:pic>
          <p:nvPicPr>
            <p:cNvPr id="19517" name="Picture 18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518" name="Picture 19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472" name="Group 20"/>
          <p:cNvGrpSpPr>
            <a:grpSpLocks/>
          </p:cNvGrpSpPr>
          <p:nvPr/>
        </p:nvGrpSpPr>
        <p:grpSpPr bwMode="auto">
          <a:xfrm>
            <a:off x="2895600" y="4122702"/>
            <a:ext cx="914400" cy="428625"/>
            <a:chOff x="2064" y="1104"/>
            <a:chExt cx="576" cy="270"/>
          </a:xfrm>
        </p:grpSpPr>
        <p:pic>
          <p:nvPicPr>
            <p:cNvPr id="19515" name="Picture 21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516" name="Picture 22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473" name="Group 23"/>
          <p:cNvGrpSpPr>
            <a:grpSpLocks/>
          </p:cNvGrpSpPr>
          <p:nvPr/>
        </p:nvGrpSpPr>
        <p:grpSpPr bwMode="auto">
          <a:xfrm>
            <a:off x="2895600" y="5189502"/>
            <a:ext cx="914400" cy="428625"/>
            <a:chOff x="2064" y="1104"/>
            <a:chExt cx="576" cy="270"/>
          </a:xfrm>
        </p:grpSpPr>
        <p:pic>
          <p:nvPicPr>
            <p:cNvPr id="19513" name="Picture 24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514" name="Picture 25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474" name="Group 26"/>
          <p:cNvGrpSpPr>
            <a:grpSpLocks/>
          </p:cNvGrpSpPr>
          <p:nvPr/>
        </p:nvGrpSpPr>
        <p:grpSpPr bwMode="auto">
          <a:xfrm>
            <a:off x="3886200" y="4656102"/>
            <a:ext cx="914400" cy="428625"/>
            <a:chOff x="2064" y="1104"/>
            <a:chExt cx="576" cy="270"/>
          </a:xfrm>
        </p:grpSpPr>
        <p:pic>
          <p:nvPicPr>
            <p:cNvPr id="19511" name="Picture 27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512" name="Picture 28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475" name="Group 29"/>
          <p:cNvGrpSpPr>
            <a:grpSpLocks/>
          </p:cNvGrpSpPr>
          <p:nvPr/>
        </p:nvGrpSpPr>
        <p:grpSpPr bwMode="auto">
          <a:xfrm>
            <a:off x="6781800" y="5113302"/>
            <a:ext cx="914400" cy="428625"/>
            <a:chOff x="2064" y="1104"/>
            <a:chExt cx="576" cy="270"/>
          </a:xfrm>
        </p:grpSpPr>
        <p:pic>
          <p:nvPicPr>
            <p:cNvPr id="19509" name="Picture 30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510" name="Picture 31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476" name="Group 32"/>
          <p:cNvGrpSpPr>
            <a:grpSpLocks/>
          </p:cNvGrpSpPr>
          <p:nvPr/>
        </p:nvGrpSpPr>
        <p:grpSpPr bwMode="auto">
          <a:xfrm>
            <a:off x="4876800" y="5113302"/>
            <a:ext cx="914400" cy="428625"/>
            <a:chOff x="2064" y="1104"/>
            <a:chExt cx="576" cy="270"/>
          </a:xfrm>
        </p:grpSpPr>
        <p:pic>
          <p:nvPicPr>
            <p:cNvPr id="19507" name="Picture 33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508" name="Picture 34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477" name="Group 35"/>
          <p:cNvGrpSpPr>
            <a:grpSpLocks/>
          </p:cNvGrpSpPr>
          <p:nvPr/>
        </p:nvGrpSpPr>
        <p:grpSpPr bwMode="auto">
          <a:xfrm>
            <a:off x="8839200" y="4579902"/>
            <a:ext cx="914400" cy="428625"/>
            <a:chOff x="2064" y="1104"/>
            <a:chExt cx="576" cy="270"/>
          </a:xfrm>
        </p:grpSpPr>
        <p:pic>
          <p:nvPicPr>
            <p:cNvPr id="19505" name="Picture 36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506" name="Picture 37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478" name="Group 38"/>
          <p:cNvGrpSpPr>
            <a:grpSpLocks/>
          </p:cNvGrpSpPr>
          <p:nvPr/>
        </p:nvGrpSpPr>
        <p:grpSpPr bwMode="auto">
          <a:xfrm>
            <a:off x="5791200" y="4656102"/>
            <a:ext cx="914400" cy="428625"/>
            <a:chOff x="2064" y="1104"/>
            <a:chExt cx="576" cy="270"/>
          </a:xfrm>
        </p:grpSpPr>
        <p:pic>
          <p:nvPicPr>
            <p:cNvPr id="19503" name="Picture 39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504" name="Picture 40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479" name="Group 41"/>
          <p:cNvGrpSpPr>
            <a:grpSpLocks/>
          </p:cNvGrpSpPr>
          <p:nvPr/>
        </p:nvGrpSpPr>
        <p:grpSpPr bwMode="auto">
          <a:xfrm>
            <a:off x="7848600" y="4122702"/>
            <a:ext cx="914400" cy="428625"/>
            <a:chOff x="2064" y="1104"/>
            <a:chExt cx="576" cy="270"/>
          </a:xfrm>
        </p:grpSpPr>
        <p:pic>
          <p:nvPicPr>
            <p:cNvPr id="19501" name="Picture 42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502" name="Picture 43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480" name="Group 44"/>
          <p:cNvGrpSpPr>
            <a:grpSpLocks/>
          </p:cNvGrpSpPr>
          <p:nvPr/>
        </p:nvGrpSpPr>
        <p:grpSpPr bwMode="auto">
          <a:xfrm>
            <a:off x="7848600" y="5113302"/>
            <a:ext cx="914400" cy="428625"/>
            <a:chOff x="2064" y="1104"/>
            <a:chExt cx="576" cy="270"/>
          </a:xfrm>
        </p:grpSpPr>
        <p:pic>
          <p:nvPicPr>
            <p:cNvPr id="19499" name="Picture 45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500" name="Picture 46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81" name="Text Box 47"/>
          <p:cNvSpPr txBox="1">
            <a:spLocks noChangeArrowheads="1"/>
          </p:cNvSpPr>
          <p:nvPr/>
        </p:nvSpPr>
        <p:spPr bwMode="auto">
          <a:xfrm>
            <a:off x="1676401" y="5189502"/>
            <a:ext cx="1050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Month 7</a:t>
            </a:r>
          </a:p>
        </p:txBody>
      </p:sp>
      <p:sp>
        <p:nvSpPr>
          <p:cNvPr id="19482" name="Line 48"/>
          <p:cNvSpPr>
            <a:spLocks noChangeShapeType="1"/>
          </p:cNvSpPr>
          <p:nvPr/>
        </p:nvSpPr>
        <p:spPr bwMode="auto">
          <a:xfrm>
            <a:off x="3352800" y="2446301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Line 49"/>
          <p:cNvSpPr>
            <a:spLocks noChangeShapeType="1"/>
          </p:cNvSpPr>
          <p:nvPr/>
        </p:nvSpPr>
        <p:spPr bwMode="auto">
          <a:xfrm>
            <a:off x="3352800" y="3436901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Line 50"/>
          <p:cNvSpPr>
            <a:spLocks noChangeShapeType="1"/>
          </p:cNvSpPr>
          <p:nvPr/>
        </p:nvSpPr>
        <p:spPr bwMode="auto">
          <a:xfrm>
            <a:off x="3352800" y="4579901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Line 51"/>
          <p:cNvSpPr>
            <a:spLocks noChangeShapeType="1"/>
          </p:cNvSpPr>
          <p:nvPr/>
        </p:nvSpPr>
        <p:spPr bwMode="auto">
          <a:xfrm>
            <a:off x="3581400" y="3513101"/>
            <a:ext cx="685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Line 52"/>
          <p:cNvSpPr>
            <a:spLocks noChangeShapeType="1"/>
          </p:cNvSpPr>
          <p:nvPr/>
        </p:nvSpPr>
        <p:spPr bwMode="auto">
          <a:xfrm>
            <a:off x="3733800" y="3436901"/>
            <a:ext cx="1447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7" name="Line 53"/>
          <p:cNvSpPr>
            <a:spLocks noChangeShapeType="1"/>
          </p:cNvSpPr>
          <p:nvPr/>
        </p:nvSpPr>
        <p:spPr bwMode="auto">
          <a:xfrm>
            <a:off x="3505200" y="2446301"/>
            <a:ext cx="2209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8" name="Line 54"/>
          <p:cNvSpPr>
            <a:spLocks noChangeShapeType="1"/>
          </p:cNvSpPr>
          <p:nvPr/>
        </p:nvSpPr>
        <p:spPr bwMode="auto">
          <a:xfrm>
            <a:off x="6248400" y="4046501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9" name="Line 55"/>
          <p:cNvSpPr>
            <a:spLocks noChangeShapeType="1"/>
          </p:cNvSpPr>
          <p:nvPr/>
        </p:nvSpPr>
        <p:spPr bwMode="auto">
          <a:xfrm>
            <a:off x="6553200" y="3970301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0" name="Line 56"/>
          <p:cNvSpPr>
            <a:spLocks noChangeShapeType="1"/>
          </p:cNvSpPr>
          <p:nvPr/>
        </p:nvSpPr>
        <p:spPr bwMode="auto">
          <a:xfrm>
            <a:off x="3581400" y="2446301"/>
            <a:ext cx="4343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1" name="Line 57"/>
          <p:cNvSpPr>
            <a:spLocks noChangeShapeType="1"/>
          </p:cNvSpPr>
          <p:nvPr/>
        </p:nvSpPr>
        <p:spPr bwMode="auto">
          <a:xfrm>
            <a:off x="8153400" y="4579901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2" name="Line 58"/>
          <p:cNvSpPr>
            <a:spLocks noChangeShapeType="1"/>
          </p:cNvSpPr>
          <p:nvPr/>
        </p:nvSpPr>
        <p:spPr bwMode="auto">
          <a:xfrm>
            <a:off x="3733800" y="2370101"/>
            <a:ext cx="5638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3" name="Text Box 59"/>
          <p:cNvSpPr txBox="1">
            <a:spLocks noChangeArrowheads="1"/>
          </p:cNvSpPr>
          <p:nvPr/>
        </p:nvSpPr>
        <p:spPr bwMode="auto">
          <a:xfrm>
            <a:off x="6670045" y="1912901"/>
            <a:ext cx="540510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400" dirty="0"/>
              <a:t>Recursive relation:</a:t>
            </a:r>
          </a:p>
          <a:p>
            <a:pPr algn="l" eaLnBrk="1" hangingPunct="1"/>
            <a:r>
              <a:rPr lang="en-US" altLang="en-US" sz="2400" dirty="0"/>
              <a:t>#babies in Month 7= #mice in Month 5</a:t>
            </a:r>
          </a:p>
          <a:p>
            <a:pPr algn="l" eaLnBrk="1" hangingPunct="1"/>
            <a:r>
              <a:rPr lang="en-US" altLang="en-US" sz="2400" dirty="0"/>
              <a:t>#adults in Month 7 = #mice in Month 6</a:t>
            </a:r>
          </a:p>
        </p:txBody>
      </p:sp>
      <p:grpSp>
        <p:nvGrpSpPr>
          <p:cNvPr id="19494" name="Group 60"/>
          <p:cNvGrpSpPr>
            <a:grpSpLocks/>
          </p:cNvGrpSpPr>
          <p:nvPr/>
        </p:nvGrpSpPr>
        <p:grpSpPr bwMode="auto">
          <a:xfrm>
            <a:off x="9753600" y="5113302"/>
            <a:ext cx="914400" cy="428625"/>
            <a:chOff x="2064" y="1104"/>
            <a:chExt cx="576" cy="270"/>
          </a:xfrm>
        </p:grpSpPr>
        <p:pic>
          <p:nvPicPr>
            <p:cNvPr id="19497" name="Picture 61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98" name="Picture 62" descr="an01125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104"/>
              <a:ext cx="33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95" name="Freeform 63"/>
          <p:cNvSpPr>
            <a:spLocks/>
          </p:cNvSpPr>
          <p:nvPr/>
        </p:nvSpPr>
        <p:spPr bwMode="auto">
          <a:xfrm>
            <a:off x="3886200" y="2401650"/>
            <a:ext cx="6324600" cy="2667000"/>
          </a:xfrm>
          <a:custGeom>
            <a:avLst/>
            <a:gdLst>
              <a:gd name="T0" fmla="*/ 0 w 3984"/>
              <a:gd name="T1" fmla="*/ 0 h 1680"/>
              <a:gd name="T2" fmla="*/ 6324600 w 3984"/>
              <a:gd name="T3" fmla="*/ 1981200 h 1680"/>
              <a:gd name="T4" fmla="*/ 6324600 w 3984"/>
              <a:gd name="T5" fmla="*/ 2667000 h 1680"/>
              <a:gd name="T6" fmla="*/ 0 60000 65536"/>
              <a:gd name="T7" fmla="*/ 0 60000 65536"/>
              <a:gd name="T8" fmla="*/ 0 60000 65536"/>
              <a:gd name="T9" fmla="*/ 0 w 3984"/>
              <a:gd name="T10" fmla="*/ 0 h 1680"/>
              <a:gd name="T11" fmla="*/ 3984 w 3984"/>
              <a:gd name="T12" fmla="*/ 1680 h 1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84" h="1680">
                <a:moveTo>
                  <a:pt x="0" y="0"/>
                </a:moveTo>
                <a:lnTo>
                  <a:pt x="3984" y="1248"/>
                </a:lnTo>
                <a:lnTo>
                  <a:pt x="3984" y="168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0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mice(n) = mice(n-1) + mice(n-2)</a:t>
            </a:r>
          </a:p>
          <a:p>
            <a:r>
              <a:rPr lang="en-US" dirty="0" smtClean="0"/>
              <a:t>Base cases:  mice(1) = 1;  mice(2) = 1;</a:t>
            </a:r>
          </a:p>
          <a:p>
            <a:r>
              <a:rPr lang="en-US" dirty="0" smtClean="0"/>
              <a:t>Recursive:  mice(n) = mice(n-1) + mice(n-2)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3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Today’s In-class Assignment.</a:t>
            </a:r>
            <a:br>
              <a:rPr lang="en-US" sz="4000" dirty="0" smtClean="0"/>
            </a:br>
            <a:r>
              <a:rPr lang="en-US" sz="4000" dirty="0" smtClean="0"/>
              <a:t>Continue last weeks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92608" lvl="1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24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Implement a team roster class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The members of a team (Players) have a first name, last name, and number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Use an Array as a data structure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Read in players from a file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1600" dirty="0"/>
              <a:t> </a:t>
            </a:r>
            <a:r>
              <a:rPr lang="en-US" sz="1600" dirty="0" smtClean="0"/>
              <a:t>    Tony Blair  14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1600" dirty="0"/>
              <a:t> </a:t>
            </a:r>
            <a:r>
              <a:rPr lang="en-US" sz="1600" dirty="0" smtClean="0"/>
              <a:t>    Spiro Agnew 7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1600" dirty="0"/>
              <a:t> </a:t>
            </a:r>
            <a:r>
              <a:rPr lang="en-US" sz="1600" dirty="0" smtClean="0"/>
              <a:t>    Clint Dempsey 6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800" dirty="0"/>
              <a:t> </a:t>
            </a:r>
            <a:r>
              <a:rPr lang="en-US" sz="2800" dirty="0" smtClean="0"/>
              <a:t>       …..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/>
              <a:t> </a:t>
            </a:r>
            <a:r>
              <a:rPr lang="en-US" sz="2800" dirty="0" smtClean="0"/>
              <a:t>overload &lt;&lt; so that the roster is printed out in alphabetical order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2800" dirty="0" smtClean="0"/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4046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8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Today’s Agenda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Collect topics / questions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Homework questions.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Present / code snippets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Arrays, Pointers, Dynamic memory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Constructor Invocation Timing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err="1" smtClean="0"/>
              <a:t>FileIO</a:t>
            </a:r>
            <a:endParaRPr lang="en-US" sz="2400" dirty="0" smtClean="0"/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Recursion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i="1" dirty="0" smtClean="0"/>
              <a:t>Assignment and Copy Constructor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i="1" dirty="0" smtClean="0"/>
              <a:t>New :: returning an array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i="1" dirty="0" smtClean="0"/>
              <a:t>More Pointers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In-class assignment:  </a:t>
            </a:r>
          </a:p>
        </p:txBody>
      </p:sp>
    </p:spTree>
    <p:extLst>
      <p:ext uri="{BB962C8B-B14F-4D97-AF65-F5344CB8AC3E}">
        <p14:creationId xmlns:p14="http://schemas.microsoft.com/office/powerpoint/2010/main" val="312077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Pointers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19300" y="1477293"/>
            <a:ext cx="83058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ja-JP" dirty="0" smtClean="0"/>
              <a:t>Pointer variables			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*p, *q;</a:t>
            </a:r>
          </a:p>
          <a:p>
            <a:pPr marL="609600" indent="-609600">
              <a:buFontTx/>
              <a:buAutoNum type="arabicPeriod"/>
            </a:pPr>
            <a:r>
              <a:rPr lang="en-US" altLang="ja-JP" dirty="0" err="1" smtClean="0"/>
              <a:t>Int</a:t>
            </a:r>
            <a:r>
              <a:rPr lang="en-US" altLang="ja-JP" dirty="0" smtClean="0"/>
              <a:t> allocation			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x;</a:t>
            </a:r>
          </a:p>
          <a:p>
            <a:pPr marL="609600" indent="-609600">
              <a:buFontTx/>
              <a:buAutoNum type="arabicPeriod"/>
            </a:pPr>
            <a:r>
              <a:rPr lang="en-US" altLang="ja-JP" dirty="0" smtClean="0"/>
              <a:t>Address-of operator			p = &amp;x;</a:t>
            </a:r>
          </a:p>
          <a:p>
            <a:pPr marL="609600" indent="-609600">
              <a:buFontTx/>
              <a:buAutoNum type="arabicPeriod"/>
            </a:pPr>
            <a:r>
              <a:rPr lang="en-US" altLang="ja-JP" dirty="0" smtClean="0"/>
              <a:t>Memory cell to which P points	*p = 6;</a:t>
            </a:r>
          </a:p>
          <a:p>
            <a:pPr marL="609600" indent="-609600">
              <a:buFontTx/>
              <a:buAutoNum type="arabicPeriod"/>
            </a:pPr>
            <a:r>
              <a:rPr lang="en-US" altLang="ja-JP" dirty="0" smtClean="0"/>
              <a:t>Pointer operations			q = p;</a:t>
            </a:r>
          </a:p>
          <a:p>
            <a:pPr marL="609600" indent="-609600">
              <a:buNone/>
            </a:pPr>
            <a:endParaRPr lang="en-US" altLang="ja-JP" dirty="0" smtClean="0"/>
          </a:p>
          <a:p>
            <a:pPr marL="609600" indent="-609600"/>
            <a:endParaRPr lang="en-US" altLang="ja-JP" dirty="0" smtClean="0"/>
          </a:p>
        </p:txBody>
      </p:sp>
      <p:grpSp>
        <p:nvGrpSpPr>
          <p:cNvPr id="21510" name="Group 4"/>
          <p:cNvGrpSpPr>
            <a:grpSpLocks/>
          </p:cNvGrpSpPr>
          <p:nvPr/>
        </p:nvGrpSpPr>
        <p:grpSpPr bwMode="auto">
          <a:xfrm>
            <a:off x="2438400" y="4343401"/>
            <a:ext cx="1981200" cy="823913"/>
            <a:chOff x="768" y="2496"/>
            <a:chExt cx="1248" cy="519"/>
          </a:xfrm>
        </p:grpSpPr>
        <p:sp>
          <p:nvSpPr>
            <p:cNvPr id="21541" name="Rectangle 5"/>
            <p:cNvSpPr>
              <a:spLocks noChangeArrowheads="1"/>
            </p:cNvSpPr>
            <p:nvPr/>
          </p:nvSpPr>
          <p:spPr bwMode="auto">
            <a:xfrm>
              <a:off x="76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42" name="Rectangle 6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43" name="Rectangle 7"/>
            <p:cNvSpPr>
              <a:spLocks noChangeArrowheads="1"/>
            </p:cNvSpPr>
            <p:nvPr/>
          </p:nvSpPr>
          <p:spPr bwMode="auto">
            <a:xfrm>
              <a:off x="172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44" name="Text Box 8"/>
            <p:cNvSpPr txBox="1">
              <a:spLocks noChangeArrowheads="1"/>
            </p:cNvSpPr>
            <p:nvPr/>
          </p:nvSpPr>
          <p:spPr bwMode="auto">
            <a:xfrm>
              <a:off x="81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1545" name="Text Box 9"/>
            <p:cNvSpPr txBox="1">
              <a:spLocks noChangeArrowheads="1"/>
            </p:cNvSpPr>
            <p:nvPr/>
          </p:nvSpPr>
          <p:spPr bwMode="auto">
            <a:xfrm>
              <a:off x="129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  <p:sp>
          <p:nvSpPr>
            <p:cNvPr id="21546" name="Text Box 10"/>
            <p:cNvSpPr txBox="1">
              <a:spLocks noChangeArrowheads="1"/>
            </p:cNvSpPr>
            <p:nvPr/>
          </p:nvSpPr>
          <p:spPr bwMode="auto">
            <a:xfrm>
              <a:off x="177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x</a:t>
              </a:r>
            </a:p>
          </p:txBody>
        </p:sp>
      </p:grpSp>
      <p:grpSp>
        <p:nvGrpSpPr>
          <p:cNvPr id="21511" name="Group 11"/>
          <p:cNvGrpSpPr>
            <a:grpSpLocks/>
          </p:cNvGrpSpPr>
          <p:nvPr/>
        </p:nvGrpSpPr>
        <p:grpSpPr bwMode="auto">
          <a:xfrm>
            <a:off x="5334000" y="4343401"/>
            <a:ext cx="1981200" cy="823913"/>
            <a:chOff x="768" y="2496"/>
            <a:chExt cx="1248" cy="519"/>
          </a:xfrm>
        </p:grpSpPr>
        <p:sp>
          <p:nvSpPr>
            <p:cNvPr id="21535" name="Rectangle 12"/>
            <p:cNvSpPr>
              <a:spLocks noChangeArrowheads="1"/>
            </p:cNvSpPr>
            <p:nvPr/>
          </p:nvSpPr>
          <p:spPr bwMode="auto">
            <a:xfrm>
              <a:off x="76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36" name="Rectangle 13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37" name="Rectangle 14"/>
            <p:cNvSpPr>
              <a:spLocks noChangeArrowheads="1"/>
            </p:cNvSpPr>
            <p:nvPr/>
          </p:nvSpPr>
          <p:spPr bwMode="auto">
            <a:xfrm>
              <a:off x="172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38" name="Text Box 15"/>
            <p:cNvSpPr txBox="1">
              <a:spLocks noChangeArrowheads="1"/>
            </p:cNvSpPr>
            <p:nvPr/>
          </p:nvSpPr>
          <p:spPr bwMode="auto">
            <a:xfrm>
              <a:off x="81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1539" name="Text Box 16"/>
            <p:cNvSpPr txBox="1">
              <a:spLocks noChangeArrowheads="1"/>
            </p:cNvSpPr>
            <p:nvPr/>
          </p:nvSpPr>
          <p:spPr bwMode="auto">
            <a:xfrm>
              <a:off x="129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  <p:sp>
          <p:nvSpPr>
            <p:cNvPr id="21540" name="Text Box 17"/>
            <p:cNvSpPr txBox="1">
              <a:spLocks noChangeArrowheads="1"/>
            </p:cNvSpPr>
            <p:nvPr/>
          </p:nvSpPr>
          <p:spPr bwMode="auto">
            <a:xfrm>
              <a:off x="177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x</a:t>
              </a:r>
            </a:p>
          </p:txBody>
        </p:sp>
      </p:grpSp>
      <p:grpSp>
        <p:nvGrpSpPr>
          <p:cNvPr id="21512" name="Group 18"/>
          <p:cNvGrpSpPr>
            <a:grpSpLocks/>
          </p:cNvGrpSpPr>
          <p:nvPr/>
        </p:nvGrpSpPr>
        <p:grpSpPr bwMode="auto">
          <a:xfrm>
            <a:off x="8229600" y="4343401"/>
            <a:ext cx="1981200" cy="823913"/>
            <a:chOff x="768" y="2496"/>
            <a:chExt cx="1248" cy="519"/>
          </a:xfrm>
        </p:grpSpPr>
        <p:sp>
          <p:nvSpPr>
            <p:cNvPr id="21529" name="Rectangle 19"/>
            <p:cNvSpPr>
              <a:spLocks noChangeArrowheads="1"/>
            </p:cNvSpPr>
            <p:nvPr/>
          </p:nvSpPr>
          <p:spPr bwMode="auto">
            <a:xfrm>
              <a:off x="76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30" name="Rectangle 20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31" name="Rectangle 21"/>
            <p:cNvSpPr>
              <a:spLocks noChangeArrowheads="1"/>
            </p:cNvSpPr>
            <p:nvPr/>
          </p:nvSpPr>
          <p:spPr bwMode="auto">
            <a:xfrm>
              <a:off x="172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6</a:t>
              </a:r>
            </a:p>
          </p:txBody>
        </p:sp>
        <p:sp>
          <p:nvSpPr>
            <p:cNvPr id="21532" name="Text Box 22"/>
            <p:cNvSpPr txBox="1">
              <a:spLocks noChangeArrowheads="1"/>
            </p:cNvSpPr>
            <p:nvPr/>
          </p:nvSpPr>
          <p:spPr bwMode="auto">
            <a:xfrm>
              <a:off x="81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1533" name="Text Box 23"/>
            <p:cNvSpPr txBox="1">
              <a:spLocks noChangeArrowheads="1"/>
            </p:cNvSpPr>
            <p:nvPr/>
          </p:nvSpPr>
          <p:spPr bwMode="auto">
            <a:xfrm>
              <a:off x="129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  <p:sp>
          <p:nvSpPr>
            <p:cNvPr id="21534" name="Text Box 24"/>
            <p:cNvSpPr txBox="1">
              <a:spLocks noChangeArrowheads="1"/>
            </p:cNvSpPr>
            <p:nvPr/>
          </p:nvSpPr>
          <p:spPr bwMode="auto">
            <a:xfrm>
              <a:off x="177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x</a:t>
              </a:r>
            </a:p>
          </p:txBody>
        </p:sp>
      </p:grpSp>
      <p:grpSp>
        <p:nvGrpSpPr>
          <p:cNvPr id="21513" name="Group 25"/>
          <p:cNvGrpSpPr>
            <a:grpSpLocks/>
          </p:cNvGrpSpPr>
          <p:nvPr/>
        </p:nvGrpSpPr>
        <p:grpSpPr bwMode="auto">
          <a:xfrm>
            <a:off x="2438400" y="5334001"/>
            <a:ext cx="1981200" cy="823913"/>
            <a:chOff x="768" y="2496"/>
            <a:chExt cx="1248" cy="519"/>
          </a:xfrm>
        </p:grpSpPr>
        <p:sp>
          <p:nvSpPr>
            <p:cNvPr id="21523" name="Rectangle 26"/>
            <p:cNvSpPr>
              <a:spLocks noChangeArrowheads="1"/>
            </p:cNvSpPr>
            <p:nvPr/>
          </p:nvSpPr>
          <p:spPr bwMode="auto">
            <a:xfrm>
              <a:off x="76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24" name="Rectangle 27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25" name="Rectangle 28"/>
            <p:cNvSpPr>
              <a:spLocks noChangeArrowheads="1"/>
            </p:cNvSpPr>
            <p:nvPr/>
          </p:nvSpPr>
          <p:spPr bwMode="auto">
            <a:xfrm>
              <a:off x="172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6</a:t>
              </a:r>
            </a:p>
          </p:txBody>
        </p:sp>
        <p:sp>
          <p:nvSpPr>
            <p:cNvPr id="21526" name="Text Box 29"/>
            <p:cNvSpPr txBox="1">
              <a:spLocks noChangeArrowheads="1"/>
            </p:cNvSpPr>
            <p:nvPr/>
          </p:nvSpPr>
          <p:spPr bwMode="auto">
            <a:xfrm>
              <a:off x="81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1527" name="Text Box 30"/>
            <p:cNvSpPr txBox="1">
              <a:spLocks noChangeArrowheads="1"/>
            </p:cNvSpPr>
            <p:nvPr/>
          </p:nvSpPr>
          <p:spPr bwMode="auto">
            <a:xfrm>
              <a:off x="129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  <p:sp>
          <p:nvSpPr>
            <p:cNvPr id="21528" name="Text Box 31"/>
            <p:cNvSpPr txBox="1">
              <a:spLocks noChangeArrowheads="1"/>
            </p:cNvSpPr>
            <p:nvPr/>
          </p:nvSpPr>
          <p:spPr bwMode="auto">
            <a:xfrm>
              <a:off x="177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x</a:t>
              </a:r>
            </a:p>
          </p:txBody>
        </p:sp>
      </p:grpSp>
      <p:sp>
        <p:nvSpPr>
          <p:cNvPr id="21514" name="Freeform 32"/>
          <p:cNvSpPr>
            <a:spLocks/>
          </p:cNvSpPr>
          <p:nvPr/>
        </p:nvSpPr>
        <p:spPr bwMode="auto">
          <a:xfrm>
            <a:off x="5562600" y="4152900"/>
            <a:ext cx="1295400" cy="419100"/>
          </a:xfrm>
          <a:custGeom>
            <a:avLst/>
            <a:gdLst>
              <a:gd name="T0" fmla="*/ 0 w 816"/>
              <a:gd name="T1" fmla="*/ 665321250 h 264"/>
              <a:gd name="T2" fmla="*/ 846772500 w 816"/>
              <a:gd name="T3" fmla="*/ 60483750 h 264"/>
              <a:gd name="T4" fmla="*/ 2056447500 w 816"/>
              <a:gd name="T5" fmla="*/ 302418750 h 264"/>
              <a:gd name="T6" fmla="*/ 0 60000 65536"/>
              <a:gd name="T7" fmla="*/ 0 60000 65536"/>
              <a:gd name="T8" fmla="*/ 0 60000 65536"/>
              <a:gd name="T9" fmla="*/ 0 w 816"/>
              <a:gd name="T10" fmla="*/ 0 h 264"/>
              <a:gd name="T11" fmla="*/ 816 w 816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264">
                <a:moveTo>
                  <a:pt x="0" y="264"/>
                </a:moveTo>
                <a:cubicBezTo>
                  <a:pt x="100" y="156"/>
                  <a:pt x="200" y="48"/>
                  <a:pt x="336" y="24"/>
                </a:cubicBezTo>
                <a:cubicBezTo>
                  <a:pt x="472" y="0"/>
                  <a:pt x="736" y="104"/>
                  <a:pt x="816" y="12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Freeform 33"/>
          <p:cNvSpPr>
            <a:spLocks/>
          </p:cNvSpPr>
          <p:nvPr/>
        </p:nvSpPr>
        <p:spPr bwMode="auto">
          <a:xfrm>
            <a:off x="2667000" y="5105400"/>
            <a:ext cx="1295400" cy="419100"/>
          </a:xfrm>
          <a:custGeom>
            <a:avLst/>
            <a:gdLst>
              <a:gd name="T0" fmla="*/ 0 w 816"/>
              <a:gd name="T1" fmla="*/ 665321250 h 264"/>
              <a:gd name="T2" fmla="*/ 846772500 w 816"/>
              <a:gd name="T3" fmla="*/ 60483750 h 264"/>
              <a:gd name="T4" fmla="*/ 2056447500 w 816"/>
              <a:gd name="T5" fmla="*/ 302418750 h 264"/>
              <a:gd name="T6" fmla="*/ 0 60000 65536"/>
              <a:gd name="T7" fmla="*/ 0 60000 65536"/>
              <a:gd name="T8" fmla="*/ 0 60000 65536"/>
              <a:gd name="T9" fmla="*/ 0 w 816"/>
              <a:gd name="T10" fmla="*/ 0 h 264"/>
              <a:gd name="T11" fmla="*/ 816 w 816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264">
                <a:moveTo>
                  <a:pt x="0" y="264"/>
                </a:moveTo>
                <a:cubicBezTo>
                  <a:pt x="100" y="156"/>
                  <a:pt x="200" y="48"/>
                  <a:pt x="336" y="24"/>
                </a:cubicBezTo>
                <a:cubicBezTo>
                  <a:pt x="472" y="0"/>
                  <a:pt x="736" y="104"/>
                  <a:pt x="816" y="12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Freeform 34"/>
          <p:cNvSpPr>
            <a:spLocks/>
          </p:cNvSpPr>
          <p:nvPr/>
        </p:nvSpPr>
        <p:spPr bwMode="auto">
          <a:xfrm>
            <a:off x="8458200" y="4114800"/>
            <a:ext cx="1295400" cy="419100"/>
          </a:xfrm>
          <a:custGeom>
            <a:avLst/>
            <a:gdLst>
              <a:gd name="T0" fmla="*/ 0 w 816"/>
              <a:gd name="T1" fmla="*/ 665321250 h 264"/>
              <a:gd name="T2" fmla="*/ 846772500 w 816"/>
              <a:gd name="T3" fmla="*/ 60483750 h 264"/>
              <a:gd name="T4" fmla="*/ 2056447500 w 816"/>
              <a:gd name="T5" fmla="*/ 302418750 h 264"/>
              <a:gd name="T6" fmla="*/ 0 60000 65536"/>
              <a:gd name="T7" fmla="*/ 0 60000 65536"/>
              <a:gd name="T8" fmla="*/ 0 60000 65536"/>
              <a:gd name="T9" fmla="*/ 0 w 816"/>
              <a:gd name="T10" fmla="*/ 0 h 264"/>
              <a:gd name="T11" fmla="*/ 816 w 816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264">
                <a:moveTo>
                  <a:pt x="0" y="264"/>
                </a:moveTo>
                <a:cubicBezTo>
                  <a:pt x="100" y="156"/>
                  <a:pt x="200" y="48"/>
                  <a:pt x="336" y="24"/>
                </a:cubicBezTo>
                <a:cubicBezTo>
                  <a:pt x="472" y="0"/>
                  <a:pt x="736" y="104"/>
                  <a:pt x="816" y="12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Freeform 35"/>
          <p:cNvSpPr>
            <a:spLocks/>
          </p:cNvSpPr>
          <p:nvPr/>
        </p:nvSpPr>
        <p:spPr bwMode="auto">
          <a:xfrm>
            <a:off x="3429000" y="5562600"/>
            <a:ext cx="533400" cy="1588"/>
          </a:xfrm>
          <a:custGeom>
            <a:avLst/>
            <a:gdLst>
              <a:gd name="T0" fmla="*/ 0 w 336"/>
              <a:gd name="T1" fmla="*/ 0 h 1"/>
              <a:gd name="T2" fmla="*/ 846772500 w 336"/>
              <a:gd name="T3" fmla="*/ 0 h 1"/>
              <a:gd name="T4" fmla="*/ 0 60000 65536"/>
              <a:gd name="T5" fmla="*/ 0 60000 65536"/>
              <a:gd name="T6" fmla="*/ 0 w 336"/>
              <a:gd name="T7" fmla="*/ 0 h 1"/>
              <a:gd name="T8" fmla="*/ 336 w 33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6" h="1">
                <a:moveTo>
                  <a:pt x="0" y="0"/>
                </a:moveTo>
                <a:cubicBezTo>
                  <a:pt x="140" y="0"/>
                  <a:pt x="280" y="0"/>
                  <a:pt x="3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Text Box 36"/>
          <p:cNvSpPr txBox="1">
            <a:spLocks noChangeArrowheads="1"/>
          </p:cNvSpPr>
          <p:nvPr/>
        </p:nvSpPr>
        <p:spPr bwMode="auto">
          <a:xfrm>
            <a:off x="1981200" y="4343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1</a:t>
            </a:r>
          </a:p>
        </p:txBody>
      </p:sp>
      <p:sp>
        <p:nvSpPr>
          <p:cNvPr id="21519" name="Text Box 37"/>
          <p:cNvSpPr txBox="1">
            <a:spLocks noChangeArrowheads="1"/>
          </p:cNvSpPr>
          <p:nvPr/>
        </p:nvSpPr>
        <p:spPr bwMode="auto">
          <a:xfrm>
            <a:off x="4876800" y="4267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3</a:t>
            </a:r>
          </a:p>
        </p:txBody>
      </p:sp>
      <p:sp>
        <p:nvSpPr>
          <p:cNvPr id="21520" name="Text Box 38"/>
          <p:cNvSpPr txBox="1">
            <a:spLocks noChangeArrowheads="1"/>
          </p:cNvSpPr>
          <p:nvPr/>
        </p:nvSpPr>
        <p:spPr bwMode="auto">
          <a:xfrm>
            <a:off x="7772400" y="4191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4</a:t>
            </a:r>
          </a:p>
        </p:txBody>
      </p:sp>
      <p:sp>
        <p:nvSpPr>
          <p:cNvPr id="21521" name="Text Box 39"/>
          <p:cNvSpPr txBox="1">
            <a:spLocks noChangeArrowheads="1"/>
          </p:cNvSpPr>
          <p:nvPr/>
        </p:nvSpPr>
        <p:spPr bwMode="auto">
          <a:xfrm>
            <a:off x="1981200" y="5257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425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Pointer C++ Examples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We’ll use a pointer .</a:t>
            </a:r>
            <a:r>
              <a:rPr lang="en-US" sz="2800" dirty="0" err="1" smtClean="0"/>
              <a:t>cpp</a:t>
            </a:r>
            <a:r>
              <a:rPr lang="en-US" sz="2800" dirty="0" smtClean="0"/>
              <a:t> file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 C</a:t>
            </a:r>
            <a:r>
              <a:rPr lang="en-US" sz="2600" dirty="0" smtClean="0"/>
              <a:t>ompile with command 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Bring into VS environment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Play with pointers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Why does this work:   char</a:t>
            </a:r>
            <a:r>
              <a:rPr lang="en-US" sz="2800" dirty="0"/>
              <a:t>* </a:t>
            </a:r>
            <a:r>
              <a:rPr lang="en-US" sz="2800" dirty="0" err="1"/>
              <a:t>InitialInput</a:t>
            </a:r>
            <a:r>
              <a:rPr lang="en-US" sz="2800" dirty="0"/>
              <a:t> = "Adam";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319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v. </a:t>
            </a:r>
            <a:r>
              <a:rPr lang="en-US" smtClean="0"/>
              <a:t>float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7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Char, Char*, </a:t>
            </a:r>
            <a:r>
              <a:rPr lang="en-US" sz="4000" dirty="0" err="1" smtClean="0"/>
              <a:t>fstream</a:t>
            </a:r>
            <a:r>
              <a:rPr lang="en-US" sz="4000" dirty="0" smtClean="0"/>
              <a:t>, array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2608" lvl="1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24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Write a program which reads a string names from a file into an array.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6937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540842"/>
              </p:ext>
            </p:extLst>
          </p:nvPr>
        </p:nvGraphicFramePr>
        <p:xfrm>
          <a:off x="2499117" y="735094"/>
          <a:ext cx="8324055" cy="3886782"/>
        </p:xfrm>
        <a:graphic>
          <a:graphicData uri="http://schemas.openxmlformats.org/drawingml/2006/table">
            <a:tbl>
              <a:tblPr/>
              <a:tblGrid>
                <a:gridCol w="2774685"/>
                <a:gridCol w="2774685"/>
                <a:gridCol w="2774685"/>
              </a:tblGrid>
              <a:tr h="3886782">
                <a:tc>
                  <a:txBody>
                    <a:bodyPr/>
                    <a:lstStyle/>
                    <a:p>
                      <a:r>
                        <a:rPr lang="en-US" sz="1300" dirty="0"/>
                        <a:t/>
                      </a:r>
                      <a:br>
                        <a:rPr lang="en-US" sz="1300" dirty="0"/>
                      </a:br>
                      <a:endParaRPr lang="en-US" sz="1300" dirty="0"/>
                    </a:p>
                  </a:txBody>
                  <a:tcPr marL="65946" marR="65946" marT="32973" marB="32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 dirty="0" err="1"/>
                        <a:t>int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defencesiveAttack</a:t>
                      </a:r>
                      <a:r>
                        <a:rPr lang="en-US" sz="1300" dirty="0"/>
                        <a:t>() { </a:t>
                      </a:r>
                      <a:r>
                        <a:rPr lang="en-US" sz="1300" i="1" dirty="0" err="1"/>
                        <a:t>int</a:t>
                      </a:r>
                      <a:r>
                        <a:rPr lang="en-US" sz="1300" dirty="0"/>
                        <a:t> * pointer; </a:t>
                      </a:r>
                      <a:r>
                        <a:rPr lang="en-US" sz="1300" i="1" dirty="0" err="1"/>
                        <a:t>int</a:t>
                      </a:r>
                      <a:r>
                        <a:rPr lang="en-US" sz="1300" dirty="0"/>
                        <a:t> info[1]; pointer = &amp;info[0]; </a:t>
                      </a:r>
                      <a:r>
                        <a:rPr lang="en-US" sz="1300" i="1" dirty="0"/>
                        <a:t>// working out how much user will hit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srand</a:t>
                      </a:r>
                      <a:r>
                        <a:rPr lang="en-US" sz="1300" dirty="0"/>
                        <a:t>((</a:t>
                      </a:r>
                      <a:r>
                        <a:rPr lang="en-US" sz="1300" i="1" dirty="0"/>
                        <a:t>unsigned</a:t>
                      </a:r>
                      <a:r>
                        <a:rPr lang="en-US" sz="1300" dirty="0"/>
                        <a:t> </a:t>
                      </a:r>
                      <a:r>
                        <a:rPr lang="en-US" sz="1300" i="1" dirty="0" err="1"/>
                        <a:t>int</a:t>
                      </a:r>
                      <a:r>
                        <a:rPr lang="en-US" sz="1300" dirty="0"/>
                        <a:t>)time(0)); info[0] = (</a:t>
                      </a:r>
                      <a:r>
                        <a:rPr lang="en-US" sz="1300" dirty="0" err="1"/>
                        <a:t>strenght+exp</a:t>
                      </a:r>
                      <a:r>
                        <a:rPr lang="en-US" sz="1300" dirty="0"/>
                        <a:t>)*rand()%5+1; </a:t>
                      </a:r>
                      <a:r>
                        <a:rPr lang="en-US" sz="1300" i="1" dirty="0"/>
                        <a:t>// working out the experience </a:t>
                      </a:r>
                      <a:r>
                        <a:rPr lang="en-US" sz="1300" i="1" dirty="0" err="1"/>
                        <a:t>pionts</a:t>
                      </a:r>
                      <a:r>
                        <a:rPr lang="en-US" sz="1300" i="1" dirty="0"/>
                        <a:t> for the hit</a:t>
                      </a:r>
                      <a:r>
                        <a:rPr lang="en-US" sz="1300" dirty="0"/>
                        <a:t> info[1] = (info[0]/2)-</a:t>
                      </a:r>
                      <a:r>
                        <a:rPr lang="en-US" sz="1300" dirty="0" err="1"/>
                        <a:t>exp</a:t>
                      </a:r>
                      <a:r>
                        <a:rPr lang="en-US" sz="1300" dirty="0"/>
                        <a:t>; </a:t>
                      </a:r>
                      <a:r>
                        <a:rPr lang="en-US" sz="1300" i="1" dirty="0"/>
                        <a:t>return</a:t>
                      </a:r>
                      <a:r>
                        <a:rPr lang="en-US" sz="1300" dirty="0"/>
                        <a:t> pointer; }</a:t>
                      </a:r>
                    </a:p>
                  </a:txBody>
                  <a:tcPr marL="65946" marR="65946" marT="32973" marB="32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5946" marR="65946" marT="32973" marB="329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81852" y="735094"/>
            <a:ext cx="12375183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 am just starting off in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c++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I have function which I want to return two pieces of information from.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 I make an array in the function and return it, but you cannot do that in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c++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right. So instead I use a pointer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refer to the array in memory and then increment it to get the values right. I have googled this topic and still cannot get 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work. Here is my function, well method, its inside a class.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65514" y="4291736"/>
            <a:ext cx="4928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http://www.cplusplus.com/forum/beginner/6644/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5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questions.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6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 an array (pointers)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which reverses an array which only uses pointers, not the </a:t>
            </a:r>
            <a:r>
              <a:rPr lang="en-US" dirty="0" err="1" smtClean="0"/>
              <a:t>arr</a:t>
            </a:r>
            <a:r>
              <a:rPr lang="en-US" dirty="0" smtClean="0"/>
              <a:t>[] syntax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21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36167" y="3229941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ReverseArray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length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length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/ 2;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temp = *(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= *(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length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- 1 -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length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- 1 -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= temp;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5852" y="36761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PrintArray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length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length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da-DK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 &lt;&lt; </a:t>
            </a:r>
            <a:r>
              <a:rPr lang="da-DK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"array["</a:t>
            </a:r>
            <a:r>
              <a:rPr lang="da-DK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i &lt;&lt; </a:t>
            </a:r>
            <a:r>
              <a:rPr lang="da-DK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"] = "</a:t>
            </a:r>
            <a:r>
              <a:rPr lang="da-DK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*ind &lt;&lt; endl;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42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Memory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your array program to take in input and dynamically allocate an array of this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85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4611" y="954012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"Input Size of Array: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cin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&gt;&gt;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ArraySize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dynArr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ArraySize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</a:p>
          <a:p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0; i &lt; ArraySize; i++)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dynArr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PrintArray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dynArr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ArraySize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ReverseArray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dynArr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ArraySize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"Reversed: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PrintArray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dynArr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ArraySize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ReverseArray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dynArr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ArraySize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"Reversed again: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PrintArray2(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dynArr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ArraySize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dynArr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92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Time of Invocation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Automatic Local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Each time block is executed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Static Local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Once –first time it is hit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Global 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In order of declaration in translation unit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Typically before main() is entered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Destroyed in reverse order of construction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Dynamic (</a:t>
            </a:r>
            <a:r>
              <a:rPr lang="en-US" sz="2800" dirty="0" err="1" smtClean="0"/>
              <a:t>tbd</a:t>
            </a:r>
            <a:r>
              <a:rPr lang="en-US" sz="2800" dirty="0" smtClean="0"/>
              <a:t>)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err="1" smtClean="0"/>
              <a:t>malloc</a:t>
            </a:r>
            <a:r>
              <a:rPr lang="en-US" sz="2400" dirty="0" smtClean="0"/>
              <a:t>/free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new/delete</a:t>
            </a:r>
          </a:p>
        </p:txBody>
      </p:sp>
    </p:spTree>
    <p:extLst>
      <p:ext uri="{BB962C8B-B14F-4D97-AF65-F5344CB8AC3E}">
        <p14:creationId xmlns:p14="http://schemas.microsoft.com/office/powerpoint/2010/main" val="425997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Invocation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Create a class Employee:  name, number.  </a:t>
            </a:r>
          </a:p>
          <a:p>
            <a:r>
              <a:rPr lang="en-US" dirty="0" smtClean="0"/>
              <a:t>Create a class Cubicle:  width, length, Employee</a:t>
            </a:r>
          </a:p>
          <a:p>
            <a:r>
              <a:rPr lang="en-US" dirty="0" smtClean="0"/>
              <a:t>Optional:  Office an array of Cubicles</a:t>
            </a:r>
          </a:p>
          <a:p>
            <a:endParaRPr lang="en-US" dirty="0"/>
          </a:p>
          <a:p>
            <a:r>
              <a:rPr lang="en-US" dirty="0" smtClean="0"/>
              <a:t>In constructors put a </a:t>
            </a:r>
            <a:r>
              <a:rPr lang="en-US" dirty="0" err="1" smtClean="0"/>
              <a:t>cout</a:t>
            </a:r>
            <a:r>
              <a:rPr lang="en-US" dirty="0" smtClean="0"/>
              <a:t>&lt;&lt; describing what is being created.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29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12042</TotalTime>
  <Words>1069</Words>
  <Application>Microsoft Office PowerPoint</Application>
  <PresentationFormat>Widescreen</PresentationFormat>
  <Paragraphs>217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ＭＳ Ｐゴシック</vt:lpstr>
      <vt:lpstr>Arial</vt:lpstr>
      <vt:lpstr>Calibri</vt:lpstr>
      <vt:lpstr>Calibri Light</vt:lpstr>
      <vt:lpstr>Consolas</vt:lpstr>
      <vt:lpstr>Times New Roman</vt:lpstr>
      <vt:lpstr>Retrospect</vt:lpstr>
      <vt:lpstr>CSS 332</vt:lpstr>
      <vt:lpstr>Today’s Agenda</vt:lpstr>
      <vt:lpstr>Homework questions.</vt:lpstr>
      <vt:lpstr>Reverse an array (pointers)</vt:lpstr>
      <vt:lpstr>PowerPoint Presentation</vt:lpstr>
      <vt:lpstr>Dynamic Memory Array</vt:lpstr>
      <vt:lpstr>PowerPoint Presentation</vt:lpstr>
      <vt:lpstr>Time of Invocation </vt:lpstr>
      <vt:lpstr>Invocation example</vt:lpstr>
      <vt:lpstr>Computer Scientist of the week</vt:lpstr>
      <vt:lpstr>File IO</vt:lpstr>
      <vt:lpstr>File IO example</vt:lpstr>
      <vt:lpstr>PowerPoint Presentation</vt:lpstr>
      <vt:lpstr>Recursive Solutions</vt:lpstr>
      <vt:lpstr>Recursion example 1</vt:lpstr>
      <vt:lpstr>Recursion 2: Multiplying Mice</vt:lpstr>
      <vt:lpstr>Fibonacci Sequence</vt:lpstr>
      <vt:lpstr>Today’s In-class Assignment. Continue last weeks</vt:lpstr>
      <vt:lpstr>break</vt:lpstr>
      <vt:lpstr>Pointers</vt:lpstr>
      <vt:lpstr>Pointer C++ Examples</vt:lpstr>
      <vt:lpstr>Double v. float</vt:lpstr>
      <vt:lpstr>Char, Char*, fstream, array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122</cp:revision>
  <dcterms:created xsi:type="dcterms:W3CDTF">2014-09-04T12:46:47Z</dcterms:created>
  <dcterms:modified xsi:type="dcterms:W3CDTF">2014-10-11T01:02:31Z</dcterms:modified>
</cp:coreProperties>
</file>